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60" r:id="rId3"/>
    <p:sldId id="257" r:id="rId4"/>
    <p:sldId id="263" r:id="rId5"/>
  </p:sldIdLst>
  <p:sldSz cx="12192000" cy="6858000"/>
  <p:notesSz cx="6858000" cy="9144000"/>
  <p:embeddedFontLst>
    <p:embeddedFont>
      <p:font typeface="Bebas Neue" panose="020B0606020202050201" pitchFamily="34" charset="0"/>
      <p:regular r:id="rId7"/>
    </p:embeddedFon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Poppins" panose="00000500000000000000" pitchFamily="2" charset="0"/>
      <p:regular r:id="rId12"/>
      <p:bold r:id="rId13"/>
      <p:italic r:id="rId14"/>
      <p:boldItalic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53" roundtripDataSignature="AMtx7mi2l8lzuNDSRJJYLLe1IbgraTvBn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3414" autoAdjust="0"/>
  </p:normalViewPr>
  <p:slideViewPr>
    <p:cSldViewPr snapToGrid="0">
      <p:cViewPr varScale="1">
        <p:scale>
          <a:sx n="79" d="100"/>
          <a:sy n="79" d="100"/>
        </p:scale>
        <p:origin x="821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3" Type="http://schemas.openxmlformats.org/officeDocument/2006/relationships/slide" Target="slides/slide2.xml"/><Relationship Id="rId55" Type="http://schemas.openxmlformats.org/officeDocument/2006/relationships/viewProps" Target="viewProps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2" Type="http://schemas.openxmlformats.org/officeDocument/2006/relationships/slide" Target="slides/slide1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3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font" Target="fonts/font9.fntdata"/><Relationship Id="rId57" Type="http://schemas.openxmlformats.org/officeDocument/2006/relationships/tableStyles" Target="tableStyles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Relationship Id="rId56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jpg>
</file>

<file path=ppt/media/image5.jp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2" name="Google Shape;4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pt-BR" sz="1200" dirty="0"/>
              <a:t>As cafeterias da </a:t>
            </a:r>
            <a:r>
              <a:rPr lang="pt-BR" sz="1200" dirty="0" err="1"/>
              <a:t>XPBucks</a:t>
            </a:r>
            <a:r>
              <a:rPr lang="pt-BR" sz="1200" dirty="0"/>
              <a:t> estão presentes em São Paulo, Florianópolis e Rio de Janeiro. Elas oferecem um ambiente acolhedor, projetado para proporcionar uma experiência relaxante e envolvente aos clientes.</a:t>
            </a:r>
          </a:p>
          <a:p>
            <a:endParaRPr lang="pt-BR" sz="1200" dirty="0"/>
          </a:p>
          <a:p>
            <a:r>
              <a:rPr lang="pt-BR" sz="1200" dirty="0"/>
              <a:t>A </a:t>
            </a:r>
            <a:r>
              <a:rPr lang="pt-BR" sz="1200" dirty="0" err="1"/>
              <a:t>XPBucks</a:t>
            </a:r>
            <a:r>
              <a:rPr lang="pt-BR" sz="1200" dirty="0"/>
              <a:t> se destaca na venda de cafés premium em grãos, provenientes de regiões selecionadas para garantir a mais alta qualidade e também na venda de uma variedade de produtos como xícaras, filtros, máquinas de café e acessórios, para que os clientes possam reproduzir a experiência </a:t>
            </a:r>
            <a:r>
              <a:rPr lang="pt-BR" sz="1200" dirty="0" err="1"/>
              <a:t>XPBucks</a:t>
            </a:r>
            <a:r>
              <a:rPr lang="pt-BR" sz="1200" dirty="0"/>
              <a:t> em casa.</a:t>
            </a:r>
          </a:p>
          <a:p>
            <a:r>
              <a:rPr lang="pt-BR" sz="1200" dirty="0"/>
              <a:t>   </a:t>
            </a:r>
          </a:p>
          <a:p>
            <a:r>
              <a:rPr lang="pt-BR" sz="1200" dirty="0"/>
              <a:t>Além disso, a </a:t>
            </a:r>
            <a:r>
              <a:rPr lang="pt-BR" sz="1200" dirty="0" err="1"/>
              <a:t>XPBucks</a:t>
            </a:r>
            <a:r>
              <a:rPr lang="pt-BR" sz="1200" dirty="0"/>
              <a:t> também se destaca por sua abordagem inovadora no fornecimento de serviços corporativos. A empresa oferece soluções personalizadas para eventos e escritórios, atendendo às necessidades específicas de cada cliente. Seja um evento empresarial, uma conferência ou o café do dia a dia em escritórios, a </a:t>
            </a:r>
            <a:r>
              <a:rPr lang="pt-BR" sz="1200" dirty="0" err="1"/>
              <a:t>XPBucks</a:t>
            </a:r>
            <a:r>
              <a:rPr lang="pt-BR" sz="1200" dirty="0"/>
              <a:t> proporciona uma experiência única.</a:t>
            </a:r>
          </a:p>
          <a:p>
            <a:endParaRPr lang="pt-BR" sz="1200" dirty="0"/>
          </a:p>
          <a:p>
            <a:r>
              <a:rPr lang="pt-BR" sz="1200" dirty="0"/>
              <a:t>Café para Eventos Empresariais:</a:t>
            </a:r>
          </a:p>
          <a:p>
            <a:r>
              <a:rPr lang="pt-BR" sz="1200" dirty="0"/>
              <a:t>Equipe especializada que cria estações de café personalizadas para conferências, seminários e eventos corporativos.</a:t>
            </a:r>
          </a:p>
          <a:p>
            <a:r>
              <a:rPr lang="pt-BR" sz="1200" dirty="0"/>
              <a:t>Variedade de blends e métodos de preparo para atender aos gostos variados dos participantes.</a:t>
            </a:r>
          </a:p>
          <a:p>
            <a:endParaRPr lang="pt-BR" sz="1200" dirty="0"/>
          </a:p>
          <a:p>
            <a:r>
              <a:rPr lang="pt-BR" sz="1200" dirty="0"/>
              <a:t>Café para Escritórios:</a:t>
            </a:r>
          </a:p>
          <a:p>
            <a:r>
              <a:rPr lang="pt-BR" sz="1200" dirty="0"/>
              <a:t>Programa de cafés corporativos personalizados para empresas.</a:t>
            </a:r>
          </a:p>
          <a:p>
            <a:r>
              <a:rPr lang="pt-BR" sz="1200" dirty="0"/>
              <a:t>Entrega regular de grãos frescos, máquinas de café de alta qualidade e acessórios.</a:t>
            </a:r>
          </a:p>
          <a:p>
            <a:r>
              <a:rPr lang="pt-BR" sz="1200" dirty="0"/>
              <a:t>Treinamento para funcionários sobre métodos de preparo e apreciação de café.</a:t>
            </a:r>
            <a:endParaRPr dirty="0"/>
          </a:p>
        </p:txBody>
      </p:sp>
      <p:sp>
        <p:nvSpPr>
          <p:cNvPr id="153" name="Google Shape;153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48" name="Google Shape;48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48" name="Google Shape;48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8712560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de Título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0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0"/>
          <p:cNvSpPr txBox="1">
            <a:spLocks noGrp="1"/>
          </p:cNvSpPr>
          <p:nvPr>
            <p:ph type="subTitle" idx="1"/>
          </p:nvPr>
        </p:nvSpPr>
        <p:spPr>
          <a:xfrm>
            <a:off x="1524000" y="390048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solidFill>
                  <a:schemeClr val="lt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10"/>
          <p:cNvSpPr txBox="1">
            <a:spLocks noGrp="1"/>
          </p:cNvSpPr>
          <p:nvPr>
            <p:ph type="dt" idx="10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" name="Google Shape;17;p10"/>
          <p:cNvSpPr txBox="1">
            <a:spLocks noGrp="1"/>
          </p:cNvSpPr>
          <p:nvPr>
            <p:ph type="ftr" idx="1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" name="Google Shape;18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19" name="Google Shape;19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1524000" y="3486988"/>
            <a:ext cx="1955875" cy="115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10" descr="Texto, Logotipo&#10;&#10;Descrição gerada automaticament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589369" y="6352995"/>
            <a:ext cx="1187585" cy="3023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1_Title and 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3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31" name="Google Shape;31;p3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415600" y="467577"/>
            <a:ext cx="1955875" cy="115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Google Shape;32;p34" descr="Texto, Logotipo&#10;&#10;Descrição gerada automaticament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589369" y="6352995"/>
            <a:ext cx="1187585" cy="3023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5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32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5" name="Google Shape;35;p15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6" name="Google Shape;36;p15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1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38" name="Google Shape;38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307650" y="3620633"/>
            <a:ext cx="1955875" cy="115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39;p15" descr="Texto, Logotipo&#10;&#10;Descrição gerada automaticament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589369" y="6352995"/>
            <a:ext cx="1187585" cy="3023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9"/>
          <p:cNvSpPr txBox="1">
            <a:spLocks noGrp="1"/>
          </p:cNvSpPr>
          <p:nvPr>
            <p:ph type="title"/>
          </p:nvPr>
        </p:nvSpPr>
        <p:spPr>
          <a:xfrm>
            <a:off x="415600" y="647243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9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8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8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8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8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8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8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8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8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3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jpg"/><Relationship Id="rId5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jpg"/><Relationship Id="rId5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6"/>
          <p:cNvSpPr txBox="1">
            <a:spLocks noGrp="1"/>
          </p:cNvSpPr>
          <p:nvPr>
            <p:ph type="ctrTitle"/>
          </p:nvPr>
        </p:nvSpPr>
        <p:spPr>
          <a:xfrm>
            <a:off x="7081520" y="569912"/>
            <a:ext cx="402336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b="0" dirty="0">
                <a:latin typeface="Bebas Neue"/>
                <a:ea typeface="Bebas Neue"/>
                <a:cs typeface="Bebas Neue"/>
                <a:sym typeface="Bebas Neue"/>
              </a:rPr>
              <a:t>BRIEFING do projeto</a:t>
            </a:r>
            <a:endParaRPr b="0" dirty="0"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45" name="Google Shape;45;p16"/>
          <p:cNvSpPr txBox="1">
            <a:spLocks noGrp="1"/>
          </p:cNvSpPr>
          <p:nvPr>
            <p:ph type="subTitle" idx="1"/>
          </p:nvPr>
        </p:nvSpPr>
        <p:spPr>
          <a:xfrm>
            <a:off x="2286000" y="285400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 dirty="0"/>
              <a:t>Dashboard Controladoria</a:t>
            </a:r>
            <a:endParaRPr dirty="0"/>
          </a:p>
        </p:txBody>
      </p:sp>
      <p:pic>
        <p:nvPicPr>
          <p:cNvPr id="3" name="Imagem 2" descr="Restaurante com mesas e cadeiras&#10;&#10;Descrição gerada automaticamente">
            <a:extLst>
              <a:ext uri="{FF2B5EF4-FFF2-40B4-BE49-F238E27FC236}">
                <a16:creationId xmlns:a16="http://schemas.microsoft.com/office/drawing/2014/main" id="{7A2531FF-B03F-BC7E-C5DB-6FEF5A8300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858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92;p17">
            <a:extLst>
              <a:ext uri="{FF2B5EF4-FFF2-40B4-BE49-F238E27FC236}">
                <a16:creationId xmlns:a16="http://schemas.microsoft.com/office/drawing/2014/main" id="{2BEAD2B5-62D4-34E5-C692-78F43B4EE3DD}"/>
              </a:ext>
            </a:extLst>
          </p:cNvPr>
          <p:cNvSpPr txBox="1"/>
          <p:nvPr/>
        </p:nvSpPr>
        <p:spPr>
          <a:xfrm>
            <a:off x="501955" y="762337"/>
            <a:ext cx="5841025" cy="1015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pt-BR" sz="6000" b="0" i="0" u="none" strike="noStrike" cap="none" dirty="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CONTEXTO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" name="Google Shape;93;p17">
            <a:extLst>
              <a:ext uri="{FF2B5EF4-FFF2-40B4-BE49-F238E27FC236}">
                <a16:creationId xmlns:a16="http://schemas.microsoft.com/office/drawing/2014/main" id="{8491FBEA-673C-C84C-C855-8B337057FB6F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07533" y="509022"/>
            <a:ext cx="1526168" cy="101745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0D5989E7-5F16-D8EE-D602-5A48685C172C}"/>
              </a:ext>
            </a:extLst>
          </p:cNvPr>
          <p:cNvSpPr txBox="1"/>
          <p:nvPr/>
        </p:nvSpPr>
        <p:spPr>
          <a:xfrm>
            <a:off x="599440" y="1909902"/>
            <a:ext cx="3220720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0" i="0" dirty="0">
                <a:solidFill>
                  <a:srgbClr val="D1D5DB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A </a:t>
            </a:r>
            <a:r>
              <a:rPr lang="pt-BR" b="1" i="0" dirty="0" err="1"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XPBucks</a:t>
            </a:r>
            <a:r>
              <a:rPr lang="pt-BR" b="0" i="0" dirty="0">
                <a:solidFill>
                  <a:srgbClr val="D1D5DB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, com cafeterias em São Paulo, Florianópolis e Rio de Janeiro, oferece um ambiente acolhedor e envolvente aos clientes. Destacando-se na venda de </a:t>
            </a:r>
            <a:r>
              <a:rPr lang="pt-BR" b="1" i="0" dirty="0">
                <a:solidFill>
                  <a:srgbClr val="D1D5DB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cafés premium em grãos</a:t>
            </a:r>
            <a:r>
              <a:rPr lang="pt-BR" b="0" i="0" dirty="0">
                <a:solidFill>
                  <a:srgbClr val="D1D5DB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, provenientes de regiões selecionadas, a </a:t>
            </a:r>
            <a:r>
              <a:rPr lang="pt-BR" b="0" i="0" dirty="0" err="1">
                <a:solidFill>
                  <a:srgbClr val="D1D5DB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XPBucks</a:t>
            </a:r>
            <a:r>
              <a:rPr lang="pt-BR" b="0" i="0" dirty="0">
                <a:solidFill>
                  <a:srgbClr val="D1D5DB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também oferece uma variedade de produtos para replicar a experiência em casa. </a:t>
            </a:r>
          </a:p>
          <a:p>
            <a:endParaRPr lang="pt-BR" dirty="0">
              <a:solidFill>
                <a:srgbClr val="D1D5DB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pt-BR" b="0" i="0" dirty="0">
                <a:solidFill>
                  <a:srgbClr val="D1D5DB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Além disso, a empresa inova nos </a:t>
            </a:r>
            <a:r>
              <a:rPr lang="pt-BR" b="1" i="0" dirty="0">
                <a:solidFill>
                  <a:srgbClr val="D1D5DB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serviços corporativos</a:t>
            </a:r>
            <a:r>
              <a:rPr lang="pt-BR" b="0" i="0" dirty="0">
                <a:solidFill>
                  <a:srgbClr val="D1D5DB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, fornecendo soluções personalizadas para eventos e escritórios, incluindo estações de café personalizadas e programas corporativos. </a:t>
            </a:r>
            <a:endParaRPr lang="pt-BR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Google Shape;50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1" name="Google Shape;51;p17"/>
          <p:cNvGrpSpPr/>
          <p:nvPr/>
        </p:nvGrpSpPr>
        <p:grpSpPr>
          <a:xfrm>
            <a:off x="-253957" y="-254000"/>
            <a:ext cx="12699914" cy="7366000"/>
            <a:chOff x="-253957" y="-254000"/>
            <a:chExt cx="12699914" cy="7366000"/>
          </a:xfrm>
        </p:grpSpPr>
        <p:pic>
          <p:nvPicPr>
            <p:cNvPr id="52" name="Google Shape;52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0" y="-254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3" name="Google Shape;53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507915" y="-254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4" name="Google Shape;54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017871" y="-254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5" name="Google Shape;55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525786" y="-254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6" name="Google Shape;56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2033701" y="-254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7" name="Google Shape;57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2541616" y="-254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8" name="Google Shape;58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3049531" y="-254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9" name="Google Shape;59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3557446" y="-254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0" name="Google Shape;60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4065361" y="-254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1" name="Google Shape;61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4573276" y="-254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2" name="Google Shape;62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5081191" y="-254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3" name="Google Shape;63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5589106" y="-254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4" name="Google Shape;64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6097021" y="-254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5" name="Google Shape;65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6604936" y="-254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6" name="Google Shape;66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7112851" y="-254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7" name="Google Shape;67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7620766" y="-254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8" name="Google Shape;68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8128680" y="-254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9" name="Google Shape;69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8636595" y="-254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0" name="Google Shape;70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9144510" y="-254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1" name="Google Shape;71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9652425" y="-254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2" name="Google Shape;72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0160340" y="-254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3" name="Google Shape;73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0668255" y="-254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4" name="Google Shape;74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1176170" y="-254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5" name="Google Shape;75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1684085" y="-254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6" name="Google Shape;76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2192000" y="-254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7" name="Google Shape;77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-253957" y="508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8" name="Google Shape;78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-253957" y="1016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9" name="Google Shape;79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-253957" y="1524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0" name="Google Shape;80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-253957" y="2032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1" name="Google Shape;81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-253957" y="2540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2" name="Google Shape;82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-253957" y="3048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3" name="Google Shape;83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-253957" y="3556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4" name="Google Shape;84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-253957" y="4064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5" name="Google Shape;85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-253957" y="4572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6" name="Google Shape;86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-253957" y="5080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7" name="Google Shape;87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-253957" y="5588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8" name="Google Shape;88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-253957" y="6096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9" name="Google Shape;89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-253957" y="6604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0" name="Google Shape;90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-253957" y="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1" name="Google Shape;91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2192000" y="6858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2" name="Google Shape;92;p17"/>
          <p:cNvSpPr txBox="1"/>
          <p:nvPr/>
        </p:nvSpPr>
        <p:spPr>
          <a:xfrm>
            <a:off x="501955" y="762337"/>
            <a:ext cx="5841025" cy="1015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pt-BR" sz="6000" b="0" i="0" u="none" strike="noStrike" cap="none" dirty="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DESAFIO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3" name="Google Shape;93;p1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07533" y="509022"/>
            <a:ext cx="1526168" cy="101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Imagem 5" descr="Interface gráfica do usuário, Texto, Aplicativo, Email&#10;&#10;Descrição gerada automaticamente">
            <a:extLst>
              <a:ext uri="{FF2B5EF4-FFF2-40B4-BE49-F238E27FC236}">
                <a16:creationId xmlns:a16="http://schemas.microsoft.com/office/drawing/2014/main" id="{4C1E8A6B-6C23-7E3C-C086-EF7AEDE0275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3221" r="4290"/>
          <a:stretch/>
        </p:blipFill>
        <p:spPr>
          <a:xfrm>
            <a:off x="3557446" y="825256"/>
            <a:ext cx="8212395" cy="576820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80822BA0-4B6A-CDC2-1101-3C30889C458C}"/>
              </a:ext>
            </a:extLst>
          </p:cNvPr>
          <p:cNvSpPr txBox="1"/>
          <p:nvPr/>
        </p:nvSpPr>
        <p:spPr>
          <a:xfrm>
            <a:off x="535876" y="2159000"/>
            <a:ext cx="2380044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Você é um Analista Jr. de Controladoria na </a:t>
            </a:r>
            <a:r>
              <a:rPr lang="pt-BR" b="1" dirty="0" err="1"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XPBucks</a:t>
            </a:r>
            <a:r>
              <a:rPr lang="pt-BR" b="1" dirty="0"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pt-BR" dirty="0"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e acabou de receber a solicitação de um projeto da </a:t>
            </a:r>
            <a:r>
              <a:rPr lang="pt-BR" b="1" dirty="0"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Gerente da Controladoria.</a:t>
            </a:r>
            <a:endParaRPr lang="pt-BR" b="1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Google Shape;50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1" name="Google Shape;51;p17"/>
          <p:cNvGrpSpPr/>
          <p:nvPr/>
        </p:nvGrpSpPr>
        <p:grpSpPr>
          <a:xfrm>
            <a:off x="-253957" y="-254000"/>
            <a:ext cx="12699914" cy="7366000"/>
            <a:chOff x="-253957" y="-254000"/>
            <a:chExt cx="12699914" cy="7366000"/>
          </a:xfrm>
        </p:grpSpPr>
        <p:pic>
          <p:nvPicPr>
            <p:cNvPr id="52" name="Google Shape;52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0" y="-254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3" name="Google Shape;53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507915" y="-254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4" name="Google Shape;54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017871" y="-254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5" name="Google Shape;55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525786" y="-254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6" name="Google Shape;56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2033701" y="-254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7" name="Google Shape;57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2541616" y="-254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8" name="Google Shape;58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3049531" y="-254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9" name="Google Shape;59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3557446" y="-254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0" name="Google Shape;60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4065361" y="-254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1" name="Google Shape;61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4573276" y="-254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2" name="Google Shape;62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5081191" y="-254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3" name="Google Shape;63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5589106" y="-254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4" name="Google Shape;64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6097021" y="-254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5" name="Google Shape;65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6604936" y="-254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6" name="Google Shape;66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7112851" y="-254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7" name="Google Shape;67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7620766" y="-254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8" name="Google Shape;68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8128680" y="-254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9" name="Google Shape;69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8636595" y="-254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0" name="Google Shape;70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9144510" y="-254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1" name="Google Shape;71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9652425" y="-254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2" name="Google Shape;72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0160340" y="-254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3" name="Google Shape;73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0668255" y="-254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4" name="Google Shape;74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1176170" y="-254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5" name="Google Shape;75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1684085" y="-254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6" name="Google Shape;76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2192000" y="-254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7" name="Google Shape;77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-253957" y="508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8" name="Google Shape;78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-253957" y="1016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9" name="Google Shape;79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-253957" y="1524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0" name="Google Shape;80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-253957" y="2032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1" name="Google Shape;81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-253957" y="2540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2" name="Google Shape;82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-253957" y="3048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3" name="Google Shape;83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-253957" y="3556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4" name="Google Shape;84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-253957" y="4064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5" name="Google Shape;85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-253957" y="4572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6" name="Google Shape;86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-253957" y="5080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7" name="Google Shape;87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-253957" y="5588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8" name="Google Shape;88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-253957" y="6096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9" name="Google Shape;89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-253957" y="6604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0" name="Google Shape;90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-253957" y="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1" name="Google Shape;91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2192000" y="6858000"/>
              <a:ext cx="253957" cy="2540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2" name="Google Shape;92;p17"/>
          <p:cNvSpPr txBox="1"/>
          <p:nvPr/>
        </p:nvSpPr>
        <p:spPr>
          <a:xfrm>
            <a:off x="501955" y="762337"/>
            <a:ext cx="5841025" cy="1015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pt-BR" sz="6000" b="0" i="0" u="none" strike="noStrike" cap="none" dirty="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DESAFIO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3" name="Google Shape;93;p1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07533" y="509022"/>
            <a:ext cx="1526168" cy="101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Imagem 5" descr="Interface gráfica do usuário, Texto, Aplicativo, Email&#10;&#10;Descrição gerada automaticamente">
            <a:extLst>
              <a:ext uri="{FF2B5EF4-FFF2-40B4-BE49-F238E27FC236}">
                <a16:creationId xmlns:a16="http://schemas.microsoft.com/office/drawing/2014/main" id="{4C1E8A6B-6C23-7E3C-C086-EF7AEDE0275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3221" r="4290"/>
          <a:stretch/>
        </p:blipFill>
        <p:spPr>
          <a:xfrm>
            <a:off x="3557446" y="825256"/>
            <a:ext cx="8212395" cy="576820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80822BA0-4B6A-CDC2-1101-3C30889C458C}"/>
              </a:ext>
            </a:extLst>
          </p:cNvPr>
          <p:cNvSpPr txBox="1"/>
          <p:nvPr/>
        </p:nvSpPr>
        <p:spPr>
          <a:xfrm>
            <a:off x="535875" y="2159000"/>
            <a:ext cx="2832165" cy="41857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b="1" dirty="0">
                <a:solidFill>
                  <a:srgbClr val="FFC000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Entrega: </a:t>
            </a:r>
            <a:br>
              <a:rPr lang="pt-BR" dirty="0"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pt-BR" dirty="0"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Dashboard da Controladoria</a:t>
            </a:r>
            <a:br>
              <a:rPr lang="pt-BR" dirty="0"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</a:br>
            <a:br>
              <a:rPr lang="pt-BR" dirty="0"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pt-BR" b="1" dirty="0">
                <a:solidFill>
                  <a:srgbClr val="FFC000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Prazo: </a:t>
            </a:r>
            <a:br>
              <a:rPr lang="pt-BR" dirty="0"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pt-BR" dirty="0"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11/12/2023</a:t>
            </a:r>
            <a:br>
              <a:rPr lang="pt-BR" dirty="0"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</a:br>
            <a:br>
              <a:rPr lang="pt-BR" dirty="0"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pt-BR" b="1" dirty="0">
                <a:solidFill>
                  <a:srgbClr val="FFC000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Público-alvo:</a:t>
            </a:r>
            <a:br>
              <a:rPr lang="pt-BR" dirty="0"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pt-BR" dirty="0"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Diretoria</a:t>
            </a:r>
            <a:br>
              <a:rPr lang="pt-BR" dirty="0"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</a:br>
            <a:br>
              <a:rPr lang="pt-BR" dirty="0"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pt-BR" b="1" dirty="0">
                <a:solidFill>
                  <a:srgbClr val="FFC000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Ponto focal: </a:t>
            </a:r>
            <a:br>
              <a:rPr lang="pt-BR" dirty="0"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pt-BR" dirty="0"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Sofia</a:t>
            </a:r>
            <a:br>
              <a:rPr lang="pt-BR" dirty="0"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</a:br>
            <a:br>
              <a:rPr lang="pt-BR" dirty="0"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pt-BR" b="1" dirty="0">
                <a:solidFill>
                  <a:srgbClr val="FFC000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Análises</a:t>
            </a:r>
            <a:r>
              <a:rPr lang="pt-BR" dirty="0">
                <a:solidFill>
                  <a:srgbClr val="FFC000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: </a:t>
            </a:r>
            <a:br>
              <a:rPr lang="pt-BR" dirty="0"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pt-BR" dirty="0"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DRE, Receita, Despesas, Margem, Resultado Líquido, acompanhamento ao longo do tempo desde 2021, desempenho por filial, comparação com previsão.</a:t>
            </a:r>
            <a:endParaRPr lang="pt-BR" b="1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78D56707-4B0E-1A77-2370-805001756E2F}"/>
              </a:ext>
            </a:extLst>
          </p:cNvPr>
          <p:cNvCxnSpPr>
            <a:cxnSpLocks/>
          </p:cNvCxnSpPr>
          <p:nvPr/>
        </p:nvCxnSpPr>
        <p:spPr>
          <a:xfrm>
            <a:off x="7112851" y="3855720"/>
            <a:ext cx="3047489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AD5DFDC0-117D-2E67-0AA2-D5C34E583EC2}"/>
              </a:ext>
            </a:extLst>
          </p:cNvPr>
          <p:cNvCxnSpPr>
            <a:cxnSpLocks/>
          </p:cNvCxnSpPr>
          <p:nvPr/>
        </p:nvCxnSpPr>
        <p:spPr>
          <a:xfrm>
            <a:off x="7554811" y="4048760"/>
            <a:ext cx="933869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to 10">
            <a:extLst>
              <a:ext uri="{FF2B5EF4-FFF2-40B4-BE49-F238E27FC236}">
                <a16:creationId xmlns:a16="http://schemas.microsoft.com/office/drawing/2014/main" id="{890777A9-DBFA-F2C5-5BB6-36E9FE8AB4FA}"/>
              </a:ext>
            </a:extLst>
          </p:cNvPr>
          <p:cNvCxnSpPr>
            <a:cxnSpLocks/>
          </p:cNvCxnSpPr>
          <p:nvPr/>
        </p:nvCxnSpPr>
        <p:spPr>
          <a:xfrm>
            <a:off x="9299791" y="5163820"/>
            <a:ext cx="781469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to 12">
            <a:extLst>
              <a:ext uri="{FF2B5EF4-FFF2-40B4-BE49-F238E27FC236}">
                <a16:creationId xmlns:a16="http://schemas.microsoft.com/office/drawing/2014/main" id="{44086341-AF63-D061-CF68-B6DCE52D5C34}"/>
              </a:ext>
            </a:extLst>
          </p:cNvPr>
          <p:cNvCxnSpPr>
            <a:cxnSpLocks/>
          </p:cNvCxnSpPr>
          <p:nvPr/>
        </p:nvCxnSpPr>
        <p:spPr>
          <a:xfrm>
            <a:off x="10127819" y="4033520"/>
            <a:ext cx="763913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8BB79008-6A48-A7B2-94FE-576E290BC8FF}"/>
              </a:ext>
            </a:extLst>
          </p:cNvPr>
          <p:cNvCxnSpPr>
            <a:cxnSpLocks/>
          </p:cNvCxnSpPr>
          <p:nvPr/>
        </p:nvCxnSpPr>
        <p:spPr>
          <a:xfrm>
            <a:off x="9563100" y="4340860"/>
            <a:ext cx="1485070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DA002686-A3B5-B397-3175-265BC5B8B0D0}"/>
              </a:ext>
            </a:extLst>
          </p:cNvPr>
          <p:cNvCxnSpPr>
            <a:cxnSpLocks/>
          </p:cNvCxnSpPr>
          <p:nvPr/>
        </p:nvCxnSpPr>
        <p:spPr>
          <a:xfrm>
            <a:off x="8128680" y="4503420"/>
            <a:ext cx="1171111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to 19">
            <a:extLst>
              <a:ext uri="{FF2B5EF4-FFF2-40B4-BE49-F238E27FC236}">
                <a16:creationId xmlns:a16="http://schemas.microsoft.com/office/drawing/2014/main" id="{31EA9929-B4FD-8538-A4EC-677628A5A775}"/>
              </a:ext>
            </a:extLst>
          </p:cNvPr>
          <p:cNvCxnSpPr>
            <a:cxnSpLocks/>
          </p:cNvCxnSpPr>
          <p:nvPr/>
        </p:nvCxnSpPr>
        <p:spPr>
          <a:xfrm>
            <a:off x="7804701" y="5133340"/>
            <a:ext cx="493479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86FED65B-B1A0-0249-7A70-0CEE0AED772E}"/>
              </a:ext>
            </a:extLst>
          </p:cNvPr>
          <p:cNvCxnSpPr>
            <a:cxnSpLocks/>
          </p:cNvCxnSpPr>
          <p:nvPr/>
        </p:nvCxnSpPr>
        <p:spPr>
          <a:xfrm>
            <a:off x="7844243" y="5311140"/>
            <a:ext cx="493479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5123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392</Words>
  <Application>Microsoft Office PowerPoint</Application>
  <PresentationFormat>Widescreen</PresentationFormat>
  <Paragraphs>24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Poppins</vt:lpstr>
      <vt:lpstr>Bebas Neue</vt:lpstr>
      <vt:lpstr>Simple Light</vt:lpstr>
      <vt:lpstr>BRIEFING do projeto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PROJETO  DE INTELIGÊNCIA DE NEGÓCIO</dc:title>
  <dc:creator>Sayuri Valente Arimori</dc:creator>
  <cp:lastModifiedBy>Leonardo Karpinski</cp:lastModifiedBy>
  <cp:revision>8</cp:revision>
  <dcterms:created xsi:type="dcterms:W3CDTF">2022-05-04T20:26:50Z</dcterms:created>
  <dcterms:modified xsi:type="dcterms:W3CDTF">2023-12-06T15:02:05Z</dcterms:modified>
</cp:coreProperties>
</file>